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mondediplo.com/maps/india-religion"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1576fd97637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1576fd97637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will focus on religion.  Instructor can customize and include a map of different languages, ethnic groups, foods in India.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1576fd97637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1576fd97637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text in slides 13-19 is </a:t>
            </a:r>
            <a:r>
              <a:rPr lang="en"/>
              <a:t>intentionally</a:t>
            </a:r>
            <a:r>
              <a:rPr lang="en"/>
              <a:t> blank.  Students were assigned one of the buildings to research with their table mates and then briefly presented the information.  Depending on the level of the class, the instructor can simply discuss this OR use the blank space in the slides to take bullet-style notes on a Smartboard or as a handout.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1576fd97637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1576fd97637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1576fd97637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1576fd97637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1576fd97637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1576fd97637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1576fd97637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1576fd97637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1576fd97637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1576fd97637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1576fd97637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1576fd97637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1576fd97637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1576fd97637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Map Source:  </a:t>
            </a:r>
            <a:r>
              <a:rPr lang="en" u="sng">
                <a:solidFill>
                  <a:schemeClr val="hlink"/>
                </a:solidFill>
                <a:hlinkClick r:id="rId2"/>
              </a:rPr>
              <a:t>https://mondediplo.com/maps/india-religion</a:t>
            </a:r>
            <a:endParaRPr/>
          </a:p>
          <a:p>
            <a:pPr indent="0" lvl="0" marL="0" rtl="0" algn="l">
              <a:spcBef>
                <a:spcPts val="0"/>
              </a:spcBef>
              <a:spcAft>
                <a:spcPts val="0"/>
              </a:spcAft>
              <a:buNone/>
            </a:pPr>
            <a:r>
              <a:rPr lang="en"/>
              <a:t>I have student samples of these responses.  Some were excellent</a:t>
            </a:r>
            <a:endParaRPr/>
          </a:p>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15b2305459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15b2305459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Benjamin Disraeli Cartoon, 1876.  </a:t>
            </a:r>
            <a:endParaRPr/>
          </a:p>
          <a:p>
            <a:pPr indent="0" lvl="0" marL="0" rtl="0" algn="l">
              <a:spcBef>
                <a:spcPts val="0"/>
              </a:spcBef>
              <a:spcAft>
                <a:spcPts val="0"/>
              </a:spcAft>
              <a:buNone/>
            </a:pPr>
            <a:r>
              <a:rPr lang="en"/>
              <a:t>Connect the Colonization of India to Current Issues/death of Elizabeth II.  </a:t>
            </a:r>
            <a:endParaRPr/>
          </a:p>
          <a:p>
            <a:pPr indent="0" lvl="0" marL="0" rtl="0" algn="l">
              <a:spcBef>
                <a:spcPts val="0"/>
              </a:spcBef>
              <a:spcAft>
                <a:spcPts val="0"/>
              </a:spcAft>
              <a:buNone/>
            </a:pPr>
            <a:r>
              <a:rPr lang="en"/>
              <a:t>This came up in my CGI class when the lesson was delivered, so I added this in.  Instructors can edit out or skip.</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1535cf55eef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1535cf55eef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15e226b96bd_1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15e226b96bd_1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 was proud that the responses were good quality and reflected </a:t>
            </a:r>
            <a:r>
              <a:rPr lang="en"/>
              <a:t>student</a:t>
            </a:r>
            <a:r>
              <a:rPr lang="en"/>
              <a:t> learning!</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15e226b96bd_1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15e226b96bd_1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Sample </a:t>
            </a:r>
            <a:r>
              <a:rPr lang="en"/>
              <a:t>responses</a:t>
            </a:r>
            <a:r>
              <a:rPr lang="en"/>
              <a:t> to questions in slide 19</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g1535cf55eef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g1535cf55eef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Student guesses may include “Simon Says”; “Head, </a:t>
            </a:r>
            <a:r>
              <a:rPr lang="en"/>
              <a:t>Shoulders, Knees and Toes.”  Stretching, etc.,.</a:t>
            </a:r>
            <a:endParaRPr/>
          </a:p>
          <a:p>
            <a:pPr indent="0" lvl="0" marL="0" rtl="0" algn="l">
              <a:spcBef>
                <a:spcPts val="0"/>
              </a:spcBef>
              <a:spcAft>
                <a:spcPts val="0"/>
              </a:spcAft>
              <a:buNone/>
            </a:pPr>
            <a:r>
              <a:rPr lang="en"/>
              <a:t>Point out that they are doing yoga, a practice from HInduism.  This is done for 15 minutes every day. </a:t>
            </a:r>
            <a:endParaRPr/>
          </a:p>
          <a:p>
            <a:pPr indent="0" lvl="0" marL="0" rtl="0" algn="l">
              <a:spcBef>
                <a:spcPts val="0"/>
              </a:spcBef>
              <a:spcAft>
                <a:spcPts val="0"/>
              </a:spcAft>
              <a:buNone/>
            </a:pPr>
            <a:r>
              <a:rPr lang="en"/>
              <a:t>Current issue in the US:  Alabama ban on yoga in public schools (recently dropped.)  An example of resistance to globalization/cultural conflict as a response to globalization.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g1535cf55eef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 name="Google Shape;71;g1535cf55eef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Reveal to students </a:t>
            </a:r>
            <a:r>
              <a:rPr lang="en"/>
              <a:t>that</a:t>
            </a:r>
            <a:r>
              <a:rPr lang="en"/>
              <a:t> this, too, is from a school in Delhi India.</a:t>
            </a:r>
            <a:endParaRPr/>
          </a:p>
          <a:p>
            <a:pPr indent="0" lvl="0" marL="0" rtl="0" algn="l">
              <a:spcBef>
                <a:spcPts val="0"/>
              </a:spcBef>
              <a:spcAft>
                <a:spcPts val="0"/>
              </a:spcAft>
              <a:buNone/>
            </a:pPr>
            <a:r>
              <a:rPr lang="en"/>
              <a:t>How does this reflect </a:t>
            </a:r>
            <a:r>
              <a:rPr lang="en"/>
              <a:t>globalization</a:t>
            </a:r>
            <a:r>
              <a:rPr lang="en"/>
              <a:t>?  (English, </a:t>
            </a:r>
            <a:r>
              <a:rPr lang="en"/>
              <a:t>Winnie</a:t>
            </a:r>
            <a:r>
              <a:rPr lang="en"/>
              <a:t> the Poo)</a:t>
            </a:r>
            <a:endParaRPr/>
          </a:p>
          <a:p>
            <a:pPr indent="0" lvl="0" marL="0" rtl="0" algn="l">
              <a:spcBef>
                <a:spcPts val="0"/>
              </a:spcBef>
              <a:spcAft>
                <a:spcPts val="0"/>
              </a:spcAft>
              <a:buNone/>
            </a:pPr>
            <a:r>
              <a:rPr lang="en"/>
              <a:t>Why is English spoken in India? (colonialism by the British, a process which facilitated </a:t>
            </a:r>
            <a:r>
              <a:rPr lang="en"/>
              <a:t>Globalization</a:t>
            </a:r>
            <a:r>
              <a:rPr lang="en"/>
              <a:t>)  Review/connect to world history briefly.</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1535cf55eef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1535cf55eef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Displayed is an art </a:t>
            </a:r>
            <a:r>
              <a:rPr lang="en"/>
              <a:t>exhibit</a:t>
            </a:r>
            <a:r>
              <a:rPr lang="en"/>
              <a:t> </a:t>
            </a:r>
            <a:r>
              <a:rPr lang="en"/>
              <a:t>assembled</a:t>
            </a:r>
            <a:r>
              <a:rPr lang="en"/>
              <a:t> by </a:t>
            </a:r>
            <a:r>
              <a:rPr lang="en"/>
              <a:t>students</a:t>
            </a:r>
            <a:r>
              <a:rPr lang="en"/>
              <a:t> in US II showing how India influenced the hippie movement and music in the 1960s.  Ask students to list examples of Indian </a:t>
            </a:r>
            <a:r>
              <a:rPr lang="en"/>
              <a:t>culture</a:t>
            </a:r>
            <a:r>
              <a:rPr lang="en"/>
              <a:t> that have been adopted in the US</a:t>
            </a:r>
            <a:endParaRPr/>
          </a:p>
          <a:p>
            <a:pPr indent="0" lvl="0" marL="0" rtl="0" algn="l">
              <a:spcBef>
                <a:spcPts val="0"/>
              </a:spcBef>
              <a:spcAft>
                <a:spcPts val="0"/>
              </a:spcAft>
              <a:buNone/>
            </a:pPr>
            <a:r>
              <a:rPr lang="en"/>
              <a:t>Responses may include: Yoga, meditation, </a:t>
            </a:r>
            <a:r>
              <a:rPr lang="en"/>
              <a:t>Buddhism</a:t>
            </a:r>
            <a:r>
              <a:rPr lang="en"/>
              <a:t>, Hinduism, gurus, “chakras” and “energy healing” as alternative spirituality/medicine (ALL part of US culture today!!!) Ayurvedic medicine, tea. </a:t>
            </a:r>
            <a:endParaRPr/>
          </a:p>
          <a:p>
            <a:pPr indent="0" lvl="0" marL="0" rtl="0" algn="l">
              <a:spcBef>
                <a:spcPts val="0"/>
              </a:spcBef>
              <a:spcAft>
                <a:spcPts val="0"/>
              </a:spcAft>
              <a:buNone/>
            </a:pPr>
            <a:r>
              <a:rPr lang="en"/>
              <a:t> (I showed them a box of my Yogi Tea with yoga tips on it)</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g1535cf55eef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1535cf55eef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Both can be found in Spotify and played from speakers or use the youtube.com links</a:t>
            </a:r>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1576fd97637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1576fd97637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Have students guess where each may be and ask them what in picture supports their guess.</a:t>
            </a:r>
            <a:endParaRPr/>
          </a:p>
          <a:p>
            <a:pPr indent="0" lvl="0" marL="0" rtl="0" algn="l">
              <a:spcBef>
                <a:spcPts val="0"/>
              </a:spcBef>
              <a:spcAft>
                <a:spcPts val="0"/>
              </a:spcAft>
              <a:buNone/>
            </a:pPr>
            <a:r>
              <a:rPr lang="en"/>
              <a:t>Reveal to them that all but the last one is in India.  Students will likely react with surprise.</a:t>
            </a:r>
            <a:endParaRPr/>
          </a:p>
          <a:p>
            <a:pPr indent="0" lvl="0" marL="0" rtl="0" algn="l">
              <a:spcBef>
                <a:spcPts val="0"/>
              </a:spcBef>
              <a:spcAft>
                <a:spcPts val="0"/>
              </a:spcAft>
              <a:buNone/>
            </a:pPr>
            <a:r>
              <a:rPr lang="en"/>
              <a:t>Key:  See slide show.  (Note:  All the pictures in here were taken by me)</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1576fd97637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1576fd97637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Ask </a:t>
            </a:r>
            <a:r>
              <a:rPr lang="en"/>
              <a:t>students</a:t>
            </a:r>
            <a:r>
              <a:rPr lang="en"/>
              <a:t> to </a:t>
            </a:r>
            <a:r>
              <a:rPr lang="en"/>
              <a:t>brainstorm</a:t>
            </a:r>
            <a:r>
              <a:rPr lang="en"/>
              <a:t> </a:t>
            </a:r>
            <a:r>
              <a:rPr lang="en"/>
              <a:t>everything</a:t>
            </a:r>
            <a:r>
              <a:rPr lang="en"/>
              <a:t> they know about India.  For the tech-savy </a:t>
            </a:r>
            <a:r>
              <a:rPr lang="en"/>
              <a:t>among</a:t>
            </a:r>
            <a:r>
              <a:rPr lang="en"/>
              <a:t> us there are ways to do this from student phones.  I use the chalk board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1576fd97637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1576fd97637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Ask </a:t>
            </a:r>
            <a:r>
              <a:rPr lang="en"/>
              <a:t>students</a:t>
            </a:r>
            <a:r>
              <a:rPr lang="en"/>
              <a:t> if they know who </a:t>
            </a:r>
            <a:r>
              <a:rPr lang="en"/>
              <a:t>Ganesha</a:t>
            </a:r>
            <a:r>
              <a:rPr lang="en"/>
              <a:t> or Natarajah are.  Talk about Hinduism as a henotheirstic </a:t>
            </a:r>
            <a:r>
              <a:rPr lang="en"/>
              <a:t>faith and</a:t>
            </a:r>
            <a:r>
              <a:rPr lang="en"/>
              <a:t> review/connect to what they learned in World History.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1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1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15.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19.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9.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hyperlink" Target="https://www.youtube.com/watch?v=eP0y5S3fK44" TargetMode="Externa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image" Target="../media/image10.jpg"/><Relationship Id="rId4" Type="http://schemas.openxmlformats.org/officeDocument/2006/relationships/image" Target="../media/image7.jpg"/><Relationship Id="rId5" Type="http://schemas.openxmlformats.org/officeDocument/2006/relationships/image" Target="../media/image14.jpg"/><Relationship Id="rId6" Type="http://schemas.openxmlformats.org/officeDocument/2006/relationships/image" Target="../media/image1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1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1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hyperlink" Target="https://www.youtube.com/watch?v=PCGmbzRz9Ws" TargetMode="External"/><Relationship Id="rId4" Type="http://schemas.openxmlformats.org/officeDocument/2006/relationships/hyperlink" Target="https://www.youtube.com/watch?v=GwrV0qCX1LU"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5.jpg"/><Relationship Id="rId4" Type="http://schemas.openxmlformats.org/officeDocument/2006/relationships/image" Target="../media/image2.jpg"/><Relationship Id="rId5" Type="http://schemas.openxmlformats.org/officeDocument/2006/relationships/image" Target="../media/image9.jpg"/><Relationship Id="rId6"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3.jpg"/><Relationship Id="rId4"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India:  Gateway to Globalization </a:t>
            </a:r>
            <a:endParaRPr/>
          </a:p>
        </p:txBody>
      </p:sp>
      <p:sp>
        <p:nvSpPr>
          <p:cNvPr id="55" name="Google Shape;55;p13"/>
          <p:cNvSpPr txBox="1"/>
          <p:nvPr>
            <p:ph idx="1" type="subTitle"/>
          </p:nvPr>
        </p:nvSpPr>
        <p:spPr>
          <a:xfrm>
            <a:off x="311700" y="2703725"/>
            <a:ext cx="8520600" cy="792600"/>
          </a:xfrm>
          <a:prstGeom prst="rect">
            <a:avLst/>
          </a:prstGeom>
        </p:spPr>
        <p:txBody>
          <a:bodyPr anchorCtr="0" anchor="t" bIns="91425" lIns="91425" spcFirstLastPara="1" rIns="91425" wrap="square" tIns="91425">
            <a:normAutofit fontScale="55000" lnSpcReduction="20000"/>
          </a:bodyPr>
          <a:lstStyle/>
          <a:p>
            <a:pPr indent="0" lvl="0" marL="0" rtl="0" algn="ctr">
              <a:spcBef>
                <a:spcPts val="0"/>
              </a:spcBef>
              <a:spcAft>
                <a:spcPts val="0"/>
              </a:spcAft>
              <a:buNone/>
            </a:pPr>
            <a:r>
              <a:rPr lang="en"/>
              <a:t>Ron Hoglund</a:t>
            </a:r>
            <a:endParaRPr/>
          </a:p>
          <a:p>
            <a:pPr indent="0" lvl="0" marL="0" rtl="0" algn="ctr">
              <a:spcBef>
                <a:spcPts val="0"/>
              </a:spcBef>
              <a:spcAft>
                <a:spcPts val="0"/>
              </a:spcAft>
              <a:buNone/>
            </a:pPr>
            <a:r>
              <a:rPr lang="en"/>
              <a:t>Cranford Public Schools</a:t>
            </a:r>
            <a:endParaRPr/>
          </a:p>
          <a:p>
            <a:pPr indent="0" lvl="0" marL="0" rtl="0" algn="ctr">
              <a:spcBef>
                <a:spcPts val="0"/>
              </a:spcBef>
              <a:spcAft>
                <a:spcPts val="0"/>
              </a:spcAft>
              <a:buNone/>
            </a:pPr>
            <a:r>
              <a:rPr lang="en"/>
              <a:t>Fulbright</a:t>
            </a:r>
            <a:r>
              <a:rPr lang="en"/>
              <a:t> Hays Study Tour of India, July 2022</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2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Group Mini-Research on Religions in India</a:t>
            </a:r>
            <a:endParaRPr/>
          </a:p>
        </p:txBody>
      </p:sp>
      <p:sp>
        <p:nvSpPr>
          <p:cNvPr id="119" name="Google Shape;119;p2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Each group will be assigned to research ONE of the </a:t>
            </a:r>
            <a:r>
              <a:rPr lang="en"/>
              <a:t>following</a:t>
            </a:r>
            <a:r>
              <a:rPr lang="en"/>
              <a:t> religious sites in India.  You should look up and be prepared to present:</a:t>
            </a:r>
            <a:endParaRPr/>
          </a:p>
          <a:p>
            <a:pPr indent="-342900" lvl="0" marL="457200" rtl="0" algn="l">
              <a:spcBef>
                <a:spcPts val="1200"/>
              </a:spcBef>
              <a:spcAft>
                <a:spcPts val="0"/>
              </a:spcAft>
              <a:buSzPts val="1800"/>
              <a:buChar char="●"/>
            </a:pPr>
            <a:r>
              <a:rPr lang="en"/>
              <a:t>Short overview of the religion. What are 2-3 main beliefs?</a:t>
            </a:r>
            <a:endParaRPr/>
          </a:p>
          <a:p>
            <a:pPr indent="-342900" lvl="0" marL="457200" rtl="0" algn="l">
              <a:spcBef>
                <a:spcPts val="0"/>
              </a:spcBef>
              <a:spcAft>
                <a:spcPts val="0"/>
              </a:spcAft>
              <a:buSzPts val="1800"/>
              <a:buChar char="●"/>
            </a:pPr>
            <a:r>
              <a:rPr lang="en"/>
              <a:t>History of the religious community and their place of worship. When and why did they come to India?  When was their place of worship constructed?</a:t>
            </a:r>
            <a:endParaRPr/>
          </a:p>
          <a:p>
            <a:pPr indent="-342900" lvl="0" marL="457200" rtl="0" algn="l">
              <a:spcBef>
                <a:spcPts val="0"/>
              </a:spcBef>
              <a:spcAft>
                <a:spcPts val="0"/>
              </a:spcAft>
              <a:buSzPts val="1800"/>
              <a:buChar char="●"/>
            </a:pPr>
            <a:r>
              <a:rPr lang="en"/>
              <a:t>How does this </a:t>
            </a:r>
            <a:r>
              <a:rPr lang="en"/>
              <a:t>religious</a:t>
            </a:r>
            <a:r>
              <a:rPr lang="en"/>
              <a:t> community reflect the process of globalization? Cultural mixing?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23"/>
          <p:cNvSpPr txBox="1"/>
          <p:nvPr>
            <p:ph type="title"/>
          </p:nvPr>
        </p:nvSpPr>
        <p:spPr>
          <a:xfrm>
            <a:off x="311700" y="555600"/>
            <a:ext cx="2808000" cy="755700"/>
          </a:xfrm>
          <a:prstGeom prst="rect">
            <a:avLst/>
          </a:prstGeom>
        </p:spPr>
        <p:txBody>
          <a:bodyPr anchorCtr="0" anchor="b" bIns="91425" lIns="91425" spcFirstLastPara="1" rIns="91425" wrap="square" tIns="91425">
            <a:normAutofit fontScale="90000"/>
          </a:bodyPr>
          <a:lstStyle/>
          <a:p>
            <a:pPr indent="-365760" lvl="0" marL="457200" rtl="0" algn="l">
              <a:spcBef>
                <a:spcPts val="0"/>
              </a:spcBef>
              <a:spcAft>
                <a:spcPts val="0"/>
              </a:spcAft>
              <a:buSzPct val="100000"/>
              <a:buAutoNum type="arabicPeriod"/>
            </a:pPr>
            <a:r>
              <a:rPr lang="en"/>
              <a:t>Taj Mahal of Shah Jahan</a:t>
            </a:r>
            <a:endParaRPr/>
          </a:p>
        </p:txBody>
      </p:sp>
      <p:sp>
        <p:nvSpPr>
          <p:cNvPr id="125" name="Google Shape;125;p23"/>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Syncretic architecture</a:t>
            </a:r>
            <a:endParaRPr/>
          </a:p>
        </p:txBody>
      </p:sp>
      <p:pic>
        <p:nvPicPr>
          <p:cNvPr id="126" name="Google Shape;126;p23"/>
          <p:cNvPicPr preferRelativeResize="0"/>
          <p:nvPr/>
        </p:nvPicPr>
        <p:blipFill>
          <a:blip r:embed="rId3">
            <a:alphaModFix/>
          </a:blip>
          <a:stretch>
            <a:fillRect/>
          </a:stretch>
        </p:blipFill>
        <p:spPr>
          <a:xfrm>
            <a:off x="3651150" y="159375"/>
            <a:ext cx="3542527" cy="48247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24"/>
          <p:cNvSpPr txBox="1"/>
          <p:nvPr>
            <p:ph type="title"/>
          </p:nvPr>
        </p:nvSpPr>
        <p:spPr>
          <a:xfrm>
            <a:off x="311700" y="555600"/>
            <a:ext cx="2808000" cy="7557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a:t>2. Golden Temple,</a:t>
            </a:r>
            <a:endParaRPr/>
          </a:p>
          <a:p>
            <a:pPr indent="0" lvl="0" marL="0" rtl="0" algn="l">
              <a:spcBef>
                <a:spcPts val="0"/>
              </a:spcBef>
              <a:spcAft>
                <a:spcPts val="0"/>
              </a:spcAft>
              <a:buNone/>
            </a:pPr>
            <a:r>
              <a:rPr lang="en"/>
              <a:t>Sikh faith</a:t>
            </a:r>
            <a:endParaRPr/>
          </a:p>
        </p:txBody>
      </p:sp>
      <p:sp>
        <p:nvSpPr>
          <p:cNvPr id="132" name="Google Shape;132;p24"/>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33" name="Google Shape;133;p24"/>
          <p:cNvPicPr preferRelativeResize="0"/>
          <p:nvPr/>
        </p:nvPicPr>
        <p:blipFill>
          <a:blip r:embed="rId3">
            <a:alphaModFix/>
          </a:blip>
          <a:stretch>
            <a:fillRect/>
          </a:stretch>
        </p:blipFill>
        <p:spPr>
          <a:xfrm>
            <a:off x="3189950" y="366139"/>
            <a:ext cx="5881600" cy="44112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25"/>
          <p:cNvSpPr txBox="1"/>
          <p:nvPr>
            <p:ph type="title"/>
          </p:nvPr>
        </p:nvSpPr>
        <p:spPr>
          <a:xfrm>
            <a:off x="311700" y="555600"/>
            <a:ext cx="2808000" cy="7557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a:t>3. Indian Chinese Association, Bengal</a:t>
            </a:r>
            <a:endParaRPr/>
          </a:p>
        </p:txBody>
      </p:sp>
      <p:sp>
        <p:nvSpPr>
          <p:cNvPr id="139" name="Google Shape;139;p25"/>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40" name="Google Shape;140;p25"/>
          <p:cNvPicPr preferRelativeResize="0"/>
          <p:nvPr/>
        </p:nvPicPr>
        <p:blipFill>
          <a:blip r:embed="rId3">
            <a:alphaModFix/>
          </a:blip>
          <a:stretch>
            <a:fillRect/>
          </a:stretch>
        </p:blipFill>
        <p:spPr>
          <a:xfrm>
            <a:off x="4490525" y="275300"/>
            <a:ext cx="3311674" cy="482472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26"/>
          <p:cNvSpPr txBox="1"/>
          <p:nvPr>
            <p:ph type="title"/>
          </p:nvPr>
        </p:nvSpPr>
        <p:spPr>
          <a:xfrm>
            <a:off x="311700" y="555600"/>
            <a:ext cx="2808000" cy="7557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a:t>4. St. Thomas Church, Chennai</a:t>
            </a:r>
            <a:endParaRPr/>
          </a:p>
        </p:txBody>
      </p:sp>
      <p:sp>
        <p:nvSpPr>
          <p:cNvPr id="146" name="Google Shape;146;p26"/>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47" name="Google Shape;147;p26"/>
          <p:cNvPicPr preferRelativeResize="0"/>
          <p:nvPr/>
        </p:nvPicPr>
        <p:blipFill>
          <a:blip r:embed="rId3">
            <a:alphaModFix/>
          </a:blip>
          <a:stretch>
            <a:fillRect/>
          </a:stretch>
        </p:blipFill>
        <p:spPr>
          <a:xfrm>
            <a:off x="3927600" y="416050"/>
            <a:ext cx="3736454" cy="465499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27"/>
          <p:cNvSpPr txBox="1"/>
          <p:nvPr>
            <p:ph type="title"/>
          </p:nvPr>
        </p:nvSpPr>
        <p:spPr>
          <a:xfrm>
            <a:off x="311700" y="555600"/>
            <a:ext cx="2808000" cy="7557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a:t>5. Parsi Zoroastrian Temple, Kolkata</a:t>
            </a:r>
            <a:endParaRPr/>
          </a:p>
        </p:txBody>
      </p:sp>
      <p:sp>
        <p:nvSpPr>
          <p:cNvPr id="153" name="Google Shape;153;p2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54" name="Google Shape;154;p27"/>
          <p:cNvPicPr preferRelativeResize="0"/>
          <p:nvPr/>
        </p:nvPicPr>
        <p:blipFill>
          <a:blip r:embed="rId3">
            <a:alphaModFix/>
          </a:blip>
          <a:stretch>
            <a:fillRect/>
          </a:stretch>
        </p:blipFill>
        <p:spPr>
          <a:xfrm>
            <a:off x="4099300" y="278425"/>
            <a:ext cx="3857626" cy="466222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28"/>
          <p:cNvSpPr txBox="1"/>
          <p:nvPr>
            <p:ph type="title"/>
          </p:nvPr>
        </p:nvSpPr>
        <p:spPr>
          <a:xfrm>
            <a:off x="311700" y="555600"/>
            <a:ext cx="2808000" cy="7557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a:t>6. Jewish Temple, Kolkata</a:t>
            </a:r>
            <a:endParaRPr/>
          </a:p>
        </p:txBody>
      </p:sp>
      <p:sp>
        <p:nvSpPr>
          <p:cNvPr id="160" name="Google Shape;160;p28"/>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61" name="Google Shape;161;p28"/>
          <p:cNvPicPr preferRelativeResize="0"/>
          <p:nvPr/>
        </p:nvPicPr>
        <p:blipFill>
          <a:blip r:embed="rId3">
            <a:alphaModFix/>
          </a:blip>
          <a:stretch>
            <a:fillRect/>
          </a:stretch>
        </p:blipFill>
        <p:spPr>
          <a:xfrm>
            <a:off x="3867475" y="239075"/>
            <a:ext cx="3500026" cy="475955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29"/>
          <p:cNvSpPr txBox="1"/>
          <p:nvPr>
            <p:ph type="title"/>
          </p:nvPr>
        </p:nvSpPr>
        <p:spPr>
          <a:xfrm>
            <a:off x="311700" y="555600"/>
            <a:ext cx="2808000" cy="7557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a:t>7. Hindu Temple, Robinnesville, NJ</a:t>
            </a:r>
            <a:endParaRPr/>
          </a:p>
        </p:txBody>
      </p:sp>
      <p:sp>
        <p:nvSpPr>
          <p:cNvPr id="167" name="Google Shape;167;p29"/>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68" name="Google Shape;168;p29"/>
          <p:cNvPicPr preferRelativeResize="0"/>
          <p:nvPr/>
        </p:nvPicPr>
        <p:blipFill>
          <a:blip r:embed="rId3">
            <a:alphaModFix/>
          </a:blip>
          <a:stretch>
            <a:fillRect/>
          </a:stretch>
        </p:blipFill>
        <p:spPr>
          <a:xfrm>
            <a:off x="3293825" y="867375"/>
            <a:ext cx="5238750" cy="34956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30"/>
          <p:cNvSpPr txBox="1"/>
          <p:nvPr>
            <p:ph type="title"/>
          </p:nvPr>
        </p:nvSpPr>
        <p:spPr>
          <a:xfrm>
            <a:off x="275475" y="555600"/>
            <a:ext cx="28080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SzPts val="990"/>
              <a:buNone/>
            </a:pPr>
            <a:r>
              <a:t/>
            </a:r>
            <a:endParaRPr sz="1560"/>
          </a:p>
          <a:p>
            <a:pPr indent="0" lvl="0" marL="0" rtl="0" algn="l">
              <a:spcBef>
                <a:spcPts val="0"/>
              </a:spcBef>
              <a:spcAft>
                <a:spcPts val="0"/>
              </a:spcAft>
              <a:buSzPts val="990"/>
              <a:buNone/>
            </a:pPr>
            <a:r>
              <a:rPr lang="en" sz="1560"/>
              <a:t>Reflect on what you learned by responding to one of the following questions: </a:t>
            </a:r>
            <a:endParaRPr sz="1560"/>
          </a:p>
          <a:p>
            <a:pPr indent="0" lvl="0" marL="0" rtl="0" algn="l">
              <a:spcBef>
                <a:spcPts val="0"/>
              </a:spcBef>
              <a:spcAft>
                <a:spcPts val="0"/>
              </a:spcAft>
              <a:buSzPts val="990"/>
              <a:buNone/>
            </a:pPr>
            <a:r>
              <a:t/>
            </a:r>
            <a:endParaRPr sz="1560"/>
          </a:p>
        </p:txBody>
      </p:sp>
      <p:sp>
        <p:nvSpPr>
          <p:cNvPr id="174" name="Google Shape;174;p30"/>
          <p:cNvSpPr txBox="1"/>
          <p:nvPr>
            <p:ph idx="1" type="body"/>
          </p:nvPr>
        </p:nvSpPr>
        <p:spPr>
          <a:xfrm>
            <a:off x="311700" y="1389600"/>
            <a:ext cx="2808000" cy="3179400"/>
          </a:xfrm>
          <a:prstGeom prst="rect">
            <a:avLst/>
          </a:prstGeom>
        </p:spPr>
        <p:txBody>
          <a:bodyPr anchorCtr="0" anchor="t" bIns="91425" lIns="91425" spcFirstLastPara="1" rIns="91425" wrap="square" tIns="91425">
            <a:normAutofit fontScale="85000" lnSpcReduction="10000"/>
          </a:bodyPr>
          <a:lstStyle/>
          <a:p>
            <a:pPr indent="-325755" lvl="0" marL="457200" rtl="0" algn="l">
              <a:spcBef>
                <a:spcPts val="0"/>
              </a:spcBef>
              <a:spcAft>
                <a:spcPts val="0"/>
              </a:spcAft>
              <a:buSzPct val="100000"/>
              <a:buAutoNum type="alphaUcPeriod"/>
            </a:pPr>
            <a:r>
              <a:rPr lang="en" sz="1800"/>
              <a:t>In what ways did the slide show of religions in India challenge your understanding of what you thought India was like?</a:t>
            </a:r>
            <a:endParaRPr sz="1800"/>
          </a:p>
          <a:p>
            <a:pPr indent="0" lvl="0" marL="0" rtl="0" algn="l">
              <a:spcBef>
                <a:spcPts val="1200"/>
              </a:spcBef>
              <a:spcAft>
                <a:spcPts val="0"/>
              </a:spcAft>
              <a:buClr>
                <a:schemeClr val="dk1"/>
              </a:buClr>
              <a:buSzPct val="61111"/>
              <a:buFont typeface="Arial"/>
              <a:buNone/>
            </a:pPr>
            <a:r>
              <a:t/>
            </a:r>
            <a:endParaRPr sz="1800"/>
          </a:p>
          <a:p>
            <a:pPr indent="-325755" lvl="0" marL="457200" rtl="0" algn="l">
              <a:spcBef>
                <a:spcPts val="1200"/>
              </a:spcBef>
              <a:spcAft>
                <a:spcPts val="0"/>
              </a:spcAft>
              <a:buSzPct val="100000"/>
              <a:buAutoNum type="alphaUcPeriod"/>
            </a:pPr>
            <a:r>
              <a:rPr lang="en" sz="1800"/>
              <a:t>How do the diverse religious traditions of India reflect the process of globalization?</a:t>
            </a:r>
            <a:endParaRPr/>
          </a:p>
        </p:txBody>
      </p:sp>
      <p:pic>
        <p:nvPicPr>
          <p:cNvPr id="175" name="Google Shape;175;p30"/>
          <p:cNvPicPr preferRelativeResize="0"/>
          <p:nvPr/>
        </p:nvPicPr>
        <p:blipFill>
          <a:blip r:embed="rId3">
            <a:alphaModFix/>
          </a:blip>
          <a:stretch>
            <a:fillRect/>
          </a:stretch>
        </p:blipFill>
        <p:spPr>
          <a:xfrm>
            <a:off x="3214150" y="555600"/>
            <a:ext cx="5363176" cy="432662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31"/>
          <p:cNvSpPr txBox="1"/>
          <p:nvPr>
            <p:ph type="title"/>
          </p:nvPr>
        </p:nvSpPr>
        <p:spPr>
          <a:xfrm>
            <a:off x="311700" y="555600"/>
            <a:ext cx="2808000" cy="7557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a:t>Current  Issue: The Death of Elizabeth II and the Crown Jewels</a:t>
            </a:r>
            <a:endParaRPr/>
          </a:p>
        </p:txBody>
      </p:sp>
      <p:sp>
        <p:nvSpPr>
          <p:cNvPr id="181" name="Google Shape;181;p31"/>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a:p>
            <a:pPr indent="0" lvl="0" marL="0" rtl="0" algn="l">
              <a:spcBef>
                <a:spcPts val="1200"/>
              </a:spcBef>
              <a:spcAft>
                <a:spcPts val="0"/>
              </a:spcAft>
              <a:buNone/>
            </a:pPr>
            <a:r>
              <a:rPr lang="en"/>
              <a:t>Some people in India want their </a:t>
            </a:r>
            <a:r>
              <a:rPr lang="en"/>
              <a:t>diamond</a:t>
            </a:r>
            <a:r>
              <a:rPr lang="en"/>
              <a:t> back:</a:t>
            </a:r>
            <a:endParaRPr/>
          </a:p>
          <a:p>
            <a:pPr indent="0" lvl="0" marL="0" rtl="0" algn="l">
              <a:spcBef>
                <a:spcPts val="1200"/>
              </a:spcBef>
              <a:spcAft>
                <a:spcPts val="0"/>
              </a:spcAft>
              <a:buNone/>
            </a:pPr>
            <a:r>
              <a:rPr lang="en" sz="1800" u="sng">
                <a:solidFill>
                  <a:schemeClr val="accent5"/>
                </a:solidFill>
                <a:hlinkClick r:id="rId3">
                  <a:extLst>
                    <a:ext uri="{A12FA001-AC4F-418D-AE19-62706E023703}">
                      <ahyp:hlinkClr val="tx"/>
                    </a:ext>
                  </a:extLst>
                </a:hlinkClick>
              </a:rPr>
              <a:t>https://www.youtube.com/watch?v=eP0y5S3fK44</a:t>
            </a:r>
            <a:r>
              <a:rPr lang="en" sz="1800"/>
              <a:t> </a:t>
            </a:r>
            <a:endParaRPr sz="1800"/>
          </a:p>
          <a:p>
            <a:pPr indent="0" lvl="0" marL="0" rtl="0" algn="l">
              <a:spcBef>
                <a:spcPts val="1200"/>
              </a:spcBef>
              <a:spcAft>
                <a:spcPts val="1200"/>
              </a:spcAft>
              <a:buClr>
                <a:schemeClr val="dk1"/>
              </a:buClr>
              <a:buSzPts val="1100"/>
              <a:buFont typeface="Arial"/>
              <a:buNone/>
            </a:pPr>
            <a:r>
              <a:t/>
            </a:r>
            <a:endParaRPr sz="1800"/>
          </a:p>
        </p:txBody>
      </p:sp>
      <p:pic>
        <p:nvPicPr>
          <p:cNvPr id="182" name="Google Shape;182;p31"/>
          <p:cNvPicPr preferRelativeResize="0"/>
          <p:nvPr/>
        </p:nvPicPr>
        <p:blipFill>
          <a:blip r:embed="rId4">
            <a:alphaModFix/>
          </a:blip>
          <a:stretch>
            <a:fillRect/>
          </a:stretch>
        </p:blipFill>
        <p:spPr>
          <a:xfrm>
            <a:off x="3685025" y="369450"/>
            <a:ext cx="3588300" cy="42886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sp>
        <p:nvSpPr>
          <p:cNvPr id="60" name="Google Shape;60;p1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Globalization Essential Questions</a:t>
            </a:r>
            <a:endParaRPr/>
          </a:p>
        </p:txBody>
      </p:sp>
      <p:sp>
        <p:nvSpPr>
          <p:cNvPr id="61" name="Google Shape;61;p1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23850" lvl="0" marL="457200" rtl="0" algn="l">
              <a:spcBef>
                <a:spcPts val="0"/>
              </a:spcBef>
              <a:spcAft>
                <a:spcPts val="0"/>
              </a:spcAft>
              <a:buClr>
                <a:schemeClr val="dk1"/>
              </a:buClr>
              <a:buSzPts val="1500"/>
              <a:buChar char="●"/>
            </a:pPr>
            <a:r>
              <a:rPr lang="en" sz="1500">
                <a:solidFill>
                  <a:schemeClr val="dk1"/>
                </a:solidFill>
              </a:rPr>
              <a:t>What is globalization?</a:t>
            </a:r>
            <a:endParaRPr sz="1500">
              <a:solidFill>
                <a:schemeClr val="dk1"/>
              </a:solidFill>
            </a:endParaRPr>
          </a:p>
          <a:p>
            <a:pPr indent="-323850" lvl="0" marL="457200" rtl="0" algn="l">
              <a:spcBef>
                <a:spcPts val="0"/>
              </a:spcBef>
              <a:spcAft>
                <a:spcPts val="0"/>
              </a:spcAft>
              <a:buClr>
                <a:schemeClr val="dk1"/>
              </a:buClr>
              <a:buSzPts val="1500"/>
              <a:buChar char="●"/>
            </a:pPr>
            <a:r>
              <a:rPr lang="en" sz="1500">
                <a:solidFill>
                  <a:schemeClr val="dk1"/>
                </a:solidFill>
              </a:rPr>
              <a:t>What developments or processes have facilitated globalization?</a:t>
            </a:r>
            <a:endParaRPr sz="1500">
              <a:solidFill>
                <a:schemeClr val="dk1"/>
              </a:solidFill>
            </a:endParaRPr>
          </a:p>
          <a:p>
            <a:pPr indent="-323850" lvl="0" marL="457200" rtl="0" algn="l">
              <a:spcBef>
                <a:spcPts val="0"/>
              </a:spcBef>
              <a:spcAft>
                <a:spcPts val="0"/>
              </a:spcAft>
              <a:buClr>
                <a:schemeClr val="dk1"/>
              </a:buClr>
              <a:buSzPts val="1500"/>
              <a:buChar char="●"/>
            </a:pPr>
            <a:r>
              <a:rPr lang="en" sz="1500">
                <a:solidFill>
                  <a:schemeClr val="dk1"/>
                </a:solidFill>
              </a:rPr>
              <a:t>What forces have limited or challenged globalization?</a:t>
            </a:r>
            <a:endParaRPr sz="1500">
              <a:solidFill>
                <a:schemeClr val="dk1"/>
              </a:solidFill>
            </a:endParaRPr>
          </a:p>
          <a:p>
            <a:pPr indent="-323850" lvl="0" marL="457200" rtl="0" algn="l">
              <a:spcBef>
                <a:spcPts val="0"/>
              </a:spcBef>
              <a:spcAft>
                <a:spcPts val="0"/>
              </a:spcAft>
              <a:buClr>
                <a:schemeClr val="dk1"/>
              </a:buClr>
              <a:buSzPts val="1500"/>
              <a:buChar char="●"/>
            </a:pPr>
            <a:r>
              <a:rPr lang="en" sz="1500">
                <a:solidFill>
                  <a:schemeClr val="dk1"/>
                </a:solidFill>
              </a:rPr>
              <a:t>How does globalization affect our lives?  The lives of people in other countries?</a:t>
            </a:r>
            <a:endParaRPr sz="1500">
              <a:solidFill>
                <a:schemeClr val="dk1"/>
              </a:solidFill>
            </a:endParaRPr>
          </a:p>
          <a:p>
            <a:pPr indent="-323850" lvl="0" marL="457200" rtl="0" algn="l">
              <a:spcBef>
                <a:spcPts val="0"/>
              </a:spcBef>
              <a:spcAft>
                <a:spcPts val="0"/>
              </a:spcAft>
              <a:buClr>
                <a:schemeClr val="dk1"/>
              </a:buClr>
              <a:buSzPts val="1500"/>
              <a:buChar char="●"/>
            </a:pPr>
            <a:r>
              <a:rPr lang="en" sz="1500">
                <a:solidFill>
                  <a:schemeClr val="dk1"/>
                </a:solidFill>
              </a:rPr>
              <a:t>How is India a case-study in the spread and mixing of global cultures?    </a:t>
            </a:r>
            <a:endParaRPr sz="2200"/>
          </a:p>
          <a:p>
            <a:pPr indent="0" lvl="0" marL="0" rtl="0" algn="l">
              <a:spcBef>
                <a:spcPts val="0"/>
              </a:spcBef>
              <a:spcAft>
                <a:spcPts val="0"/>
              </a:spcAft>
              <a:buNone/>
            </a:pPr>
            <a:r>
              <a:t/>
            </a:r>
            <a:endParaRPr sz="1500">
              <a:solidFill>
                <a:schemeClr val="dk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32"/>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Student Response Samples Follow:</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pic>
        <p:nvPicPr>
          <p:cNvPr id="192" name="Google Shape;192;p33"/>
          <p:cNvPicPr preferRelativeResize="0"/>
          <p:nvPr/>
        </p:nvPicPr>
        <p:blipFill>
          <a:blip r:embed="rId3">
            <a:alphaModFix/>
          </a:blip>
          <a:stretch>
            <a:fillRect/>
          </a:stretch>
        </p:blipFill>
        <p:spPr>
          <a:xfrm>
            <a:off x="221200" y="2607975"/>
            <a:ext cx="3696573" cy="2383123"/>
          </a:xfrm>
          <a:prstGeom prst="rect">
            <a:avLst/>
          </a:prstGeom>
          <a:noFill/>
          <a:ln>
            <a:noFill/>
          </a:ln>
        </p:spPr>
      </p:pic>
      <p:pic>
        <p:nvPicPr>
          <p:cNvPr id="193" name="Google Shape;193;p33"/>
          <p:cNvPicPr preferRelativeResize="0"/>
          <p:nvPr/>
        </p:nvPicPr>
        <p:blipFill>
          <a:blip r:embed="rId4">
            <a:alphaModFix/>
          </a:blip>
          <a:stretch>
            <a:fillRect/>
          </a:stretch>
        </p:blipFill>
        <p:spPr>
          <a:xfrm>
            <a:off x="210075" y="131375"/>
            <a:ext cx="3745352" cy="2440374"/>
          </a:xfrm>
          <a:prstGeom prst="rect">
            <a:avLst/>
          </a:prstGeom>
          <a:noFill/>
          <a:ln>
            <a:noFill/>
          </a:ln>
        </p:spPr>
      </p:pic>
      <p:pic>
        <p:nvPicPr>
          <p:cNvPr id="194" name="Google Shape;194;p33"/>
          <p:cNvPicPr preferRelativeResize="0"/>
          <p:nvPr/>
        </p:nvPicPr>
        <p:blipFill>
          <a:blip r:embed="rId5">
            <a:alphaModFix/>
          </a:blip>
          <a:stretch>
            <a:fillRect/>
          </a:stretch>
        </p:blipFill>
        <p:spPr>
          <a:xfrm>
            <a:off x="4230700" y="2702150"/>
            <a:ext cx="3696573" cy="2383123"/>
          </a:xfrm>
          <a:prstGeom prst="rect">
            <a:avLst/>
          </a:prstGeom>
          <a:noFill/>
          <a:ln>
            <a:noFill/>
          </a:ln>
        </p:spPr>
      </p:pic>
      <p:pic>
        <p:nvPicPr>
          <p:cNvPr id="195" name="Google Shape;195;p33"/>
          <p:cNvPicPr preferRelativeResize="0"/>
          <p:nvPr/>
        </p:nvPicPr>
        <p:blipFill>
          <a:blip r:embed="rId6">
            <a:alphaModFix/>
          </a:blip>
          <a:stretch>
            <a:fillRect/>
          </a:stretch>
        </p:blipFill>
        <p:spPr>
          <a:xfrm>
            <a:off x="4181925" y="94175"/>
            <a:ext cx="3745352" cy="25437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p15"/>
          <p:cNvSpPr txBox="1"/>
          <p:nvPr>
            <p:ph type="title"/>
          </p:nvPr>
        </p:nvSpPr>
        <p:spPr>
          <a:xfrm>
            <a:off x="311700" y="555600"/>
            <a:ext cx="2808000" cy="7557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a:t>Delhi, India </a:t>
            </a:r>
            <a:endParaRPr/>
          </a:p>
          <a:p>
            <a:pPr indent="0" lvl="0" marL="0" rtl="0" algn="l">
              <a:spcBef>
                <a:spcPts val="0"/>
              </a:spcBef>
              <a:spcAft>
                <a:spcPts val="0"/>
              </a:spcAft>
              <a:buNone/>
            </a:pPr>
            <a:r>
              <a:rPr lang="en"/>
              <a:t>School (Grades 1-12)</a:t>
            </a:r>
            <a:endParaRPr/>
          </a:p>
        </p:txBody>
      </p:sp>
      <p:sp>
        <p:nvSpPr>
          <p:cNvPr id="67" name="Google Shape;67;p15"/>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What are the children doing?</a:t>
            </a:r>
            <a:endParaRPr/>
          </a:p>
          <a:p>
            <a:pPr indent="0" lvl="0" marL="0" rtl="0" algn="l">
              <a:spcBef>
                <a:spcPts val="1200"/>
              </a:spcBef>
              <a:spcAft>
                <a:spcPts val="0"/>
              </a:spcAft>
              <a:buNone/>
            </a:pPr>
            <a:r>
              <a:rPr lang="en"/>
              <a:t>How does this reflect Globalization?</a:t>
            </a:r>
            <a:endParaRPr/>
          </a:p>
          <a:p>
            <a:pPr indent="0" lvl="0" marL="0" rtl="0" algn="l">
              <a:spcBef>
                <a:spcPts val="1200"/>
              </a:spcBef>
              <a:spcAft>
                <a:spcPts val="1200"/>
              </a:spcAft>
              <a:buNone/>
            </a:pPr>
            <a:r>
              <a:rPr lang="en"/>
              <a:t>Where would you find this in the United States?  </a:t>
            </a:r>
            <a:endParaRPr/>
          </a:p>
        </p:txBody>
      </p:sp>
      <p:pic>
        <p:nvPicPr>
          <p:cNvPr id="68" name="Google Shape;68;p15"/>
          <p:cNvPicPr preferRelativeResize="0"/>
          <p:nvPr/>
        </p:nvPicPr>
        <p:blipFill>
          <a:blip r:embed="rId3">
            <a:alphaModFix/>
          </a:blip>
          <a:stretch>
            <a:fillRect/>
          </a:stretch>
        </p:blipFill>
        <p:spPr>
          <a:xfrm>
            <a:off x="3281988" y="55050"/>
            <a:ext cx="3857626" cy="51435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 name="Shape 72"/>
        <p:cNvGrpSpPr/>
        <p:nvPr/>
      </p:nvGrpSpPr>
      <p:grpSpPr>
        <a:xfrm>
          <a:off x="0" y="0"/>
          <a:ext cx="0" cy="0"/>
          <a:chOff x="0" y="0"/>
          <a:chExt cx="0" cy="0"/>
        </a:xfrm>
      </p:grpSpPr>
      <p:sp>
        <p:nvSpPr>
          <p:cNvPr id="73" name="Google Shape;73;p1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Where is Winnie?  Guess where you may see this.</a:t>
            </a:r>
            <a:endParaRPr/>
          </a:p>
        </p:txBody>
      </p:sp>
      <p:sp>
        <p:nvSpPr>
          <p:cNvPr id="74" name="Google Shape;74;p1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75" name="Google Shape;75;p16"/>
          <p:cNvPicPr preferRelativeResize="0"/>
          <p:nvPr/>
        </p:nvPicPr>
        <p:blipFill>
          <a:blip r:embed="rId3">
            <a:alphaModFix/>
          </a:blip>
          <a:stretch>
            <a:fillRect/>
          </a:stretch>
        </p:blipFill>
        <p:spPr>
          <a:xfrm>
            <a:off x="311700" y="1017725"/>
            <a:ext cx="6857999" cy="3806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sp>
        <p:nvSpPr>
          <p:cNvPr id="80" name="Google Shape;80;p17"/>
          <p:cNvSpPr txBox="1"/>
          <p:nvPr>
            <p:ph type="title"/>
          </p:nvPr>
        </p:nvSpPr>
        <p:spPr>
          <a:xfrm>
            <a:off x="273150" y="583125"/>
            <a:ext cx="2808000" cy="7557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a:t>1960’s Hippie Movement</a:t>
            </a:r>
            <a:endParaRPr/>
          </a:p>
        </p:txBody>
      </p:sp>
      <p:sp>
        <p:nvSpPr>
          <p:cNvPr id="81" name="Google Shape;81;p1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a:t>Connections to US History II</a:t>
            </a:r>
            <a:endParaRPr/>
          </a:p>
          <a:p>
            <a:pPr indent="0" lvl="0" marL="0" rtl="0" algn="l">
              <a:spcBef>
                <a:spcPts val="1200"/>
              </a:spcBef>
              <a:spcAft>
                <a:spcPts val="0"/>
              </a:spcAft>
              <a:buNone/>
            </a:pPr>
            <a:r>
              <a:rPr lang="en"/>
              <a:t>In what ways did 1960s popular culture in the United States draw from Indian culture?</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pic>
        <p:nvPicPr>
          <p:cNvPr id="82" name="Google Shape;82;p17"/>
          <p:cNvPicPr preferRelativeResize="0"/>
          <p:nvPr/>
        </p:nvPicPr>
        <p:blipFill>
          <a:blip r:embed="rId3">
            <a:alphaModFix/>
          </a:blip>
          <a:stretch>
            <a:fillRect/>
          </a:stretch>
        </p:blipFill>
        <p:spPr>
          <a:xfrm>
            <a:off x="4148613" y="71575"/>
            <a:ext cx="3857626" cy="51435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sp>
        <p:nvSpPr>
          <p:cNvPr id="87" name="Google Shape;87;p1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Music:  Global Connections</a:t>
            </a:r>
            <a:endParaRPr/>
          </a:p>
          <a:p>
            <a:pPr indent="0" lvl="0" marL="0" rtl="0" algn="l">
              <a:spcBef>
                <a:spcPts val="0"/>
              </a:spcBef>
              <a:spcAft>
                <a:spcPts val="0"/>
              </a:spcAft>
              <a:buNone/>
            </a:pPr>
            <a:r>
              <a:t/>
            </a:r>
            <a:endParaRPr/>
          </a:p>
        </p:txBody>
      </p:sp>
      <p:sp>
        <p:nvSpPr>
          <p:cNvPr id="88" name="Google Shape;88;p18"/>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Listen to “Satyagrah” by Philip Glass</a:t>
            </a:r>
            <a:endParaRPr/>
          </a:p>
          <a:p>
            <a:pPr indent="-317500" lvl="0" marL="457200" rtl="0" algn="l">
              <a:spcBef>
                <a:spcPts val="1200"/>
              </a:spcBef>
              <a:spcAft>
                <a:spcPts val="0"/>
              </a:spcAft>
              <a:buSzPts val="1400"/>
              <a:buChar char="●"/>
            </a:pPr>
            <a:r>
              <a:rPr lang="en"/>
              <a:t>1970s Opera composed and sung in Sanskrit.</a:t>
            </a:r>
            <a:endParaRPr/>
          </a:p>
          <a:p>
            <a:pPr indent="0" lvl="0" marL="0" rtl="0" algn="l">
              <a:spcBef>
                <a:spcPts val="1200"/>
              </a:spcBef>
              <a:spcAft>
                <a:spcPts val="0"/>
              </a:spcAft>
              <a:buNone/>
            </a:pPr>
            <a:r>
              <a:rPr lang="en" u="sng">
                <a:solidFill>
                  <a:schemeClr val="hlink"/>
                </a:solidFill>
                <a:hlinkClick r:id="rId3"/>
              </a:rPr>
              <a:t>https://www.youtube.com/watch?v=PCGmbzRz9Ws</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sp>
        <p:nvSpPr>
          <p:cNvPr id="89" name="Google Shape;89;p18"/>
          <p:cNvSpPr txBox="1"/>
          <p:nvPr>
            <p:ph idx="2" type="body"/>
          </p:nvPr>
        </p:nvSpPr>
        <p:spPr>
          <a:xfrm>
            <a:off x="4804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“Om” by John Coltrane, 1965.</a:t>
            </a:r>
            <a:endParaRPr/>
          </a:p>
          <a:p>
            <a:pPr indent="0" lvl="0" marL="0" rtl="0" algn="l">
              <a:spcBef>
                <a:spcPts val="1200"/>
              </a:spcBef>
              <a:spcAft>
                <a:spcPts val="0"/>
              </a:spcAft>
              <a:buNone/>
            </a:pPr>
            <a:r>
              <a:rPr lang="en" u="sng">
                <a:solidFill>
                  <a:schemeClr val="hlink"/>
                </a:solidFill>
                <a:hlinkClick r:id="rId4"/>
              </a:rPr>
              <a:t>https://www.youtube.com/watch?v=GwrV0qCX1LU</a:t>
            </a:r>
            <a:endParaRPr/>
          </a:p>
          <a:p>
            <a:pPr indent="0" lvl="0" marL="0" rtl="0" algn="l">
              <a:spcBef>
                <a:spcPts val="1200"/>
              </a:spcBef>
              <a:spcAft>
                <a:spcPts val="0"/>
              </a:spcAft>
              <a:buNone/>
            </a:pPr>
            <a:r>
              <a:t/>
            </a:r>
            <a:endParaRPr/>
          </a:p>
          <a:p>
            <a:pPr indent="0" lvl="0" marL="0" rtl="0" algn="l">
              <a:spcBef>
                <a:spcPts val="1200"/>
              </a:spcBef>
              <a:spcAft>
                <a:spcPts val="0"/>
              </a:spcAft>
              <a:buNone/>
            </a:pPr>
            <a:r>
              <a:rPr b="1" i="1" lang="en"/>
              <a:t>Listen to both selections.  In what ways do these music pieces reflect the spread and mixing of global cultures?</a:t>
            </a:r>
            <a:r>
              <a:rPr lang="en"/>
              <a:t>  </a:t>
            </a:r>
            <a:endParaRPr/>
          </a:p>
          <a:p>
            <a:pPr indent="0" lvl="0" marL="0" rtl="0" algn="l">
              <a:spcBef>
                <a:spcPts val="1200"/>
              </a:spcBef>
              <a:spcAft>
                <a:spcPts val="120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sp>
        <p:nvSpPr>
          <p:cNvPr id="94" name="Google Shape;94;p1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Where in the world?! ID each and guess where in the world they may be located.</a:t>
            </a:r>
            <a:endParaRPr/>
          </a:p>
        </p:txBody>
      </p:sp>
      <p:sp>
        <p:nvSpPr>
          <p:cNvPr id="95" name="Google Shape;95;p1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96" name="Google Shape;96;p19"/>
          <p:cNvPicPr preferRelativeResize="0"/>
          <p:nvPr/>
        </p:nvPicPr>
        <p:blipFill>
          <a:blip r:embed="rId3">
            <a:alphaModFix/>
          </a:blip>
          <a:stretch>
            <a:fillRect/>
          </a:stretch>
        </p:blipFill>
        <p:spPr>
          <a:xfrm>
            <a:off x="2259250" y="2173300"/>
            <a:ext cx="2030200" cy="2651423"/>
          </a:xfrm>
          <a:prstGeom prst="rect">
            <a:avLst/>
          </a:prstGeom>
          <a:noFill/>
          <a:ln>
            <a:noFill/>
          </a:ln>
        </p:spPr>
      </p:pic>
      <p:pic>
        <p:nvPicPr>
          <p:cNvPr id="97" name="Google Shape;97;p19"/>
          <p:cNvPicPr preferRelativeResize="0"/>
          <p:nvPr/>
        </p:nvPicPr>
        <p:blipFill>
          <a:blip r:embed="rId4">
            <a:alphaModFix/>
          </a:blip>
          <a:stretch>
            <a:fillRect/>
          </a:stretch>
        </p:blipFill>
        <p:spPr>
          <a:xfrm>
            <a:off x="0" y="1333525"/>
            <a:ext cx="2128226" cy="2781848"/>
          </a:xfrm>
          <a:prstGeom prst="rect">
            <a:avLst/>
          </a:prstGeom>
          <a:noFill/>
          <a:ln>
            <a:noFill/>
          </a:ln>
        </p:spPr>
      </p:pic>
      <p:pic>
        <p:nvPicPr>
          <p:cNvPr id="98" name="Google Shape;98;p19"/>
          <p:cNvPicPr preferRelativeResize="0"/>
          <p:nvPr/>
        </p:nvPicPr>
        <p:blipFill>
          <a:blip r:embed="rId5">
            <a:alphaModFix/>
          </a:blip>
          <a:stretch>
            <a:fillRect/>
          </a:stretch>
        </p:blipFill>
        <p:spPr>
          <a:xfrm>
            <a:off x="4374575" y="1109000"/>
            <a:ext cx="2086387" cy="2781850"/>
          </a:xfrm>
          <a:prstGeom prst="rect">
            <a:avLst/>
          </a:prstGeom>
          <a:noFill/>
          <a:ln>
            <a:noFill/>
          </a:ln>
        </p:spPr>
      </p:pic>
      <p:pic>
        <p:nvPicPr>
          <p:cNvPr id="99" name="Google Shape;99;p19"/>
          <p:cNvPicPr preferRelativeResize="0"/>
          <p:nvPr/>
        </p:nvPicPr>
        <p:blipFill>
          <a:blip r:embed="rId6">
            <a:alphaModFix/>
          </a:blip>
          <a:stretch>
            <a:fillRect/>
          </a:stretch>
        </p:blipFill>
        <p:spPr>
          <a:xfrm>
            <a:off x="6618275" y="2173300"/>
            <a:ext cx="2842874" cy="25160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2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do you know about India today?</a:t>
            </a:r>
            <a:endParaRPr/>
          </a:p>
        </p:txBody>
      </p:sp>
      <p:sp>
        <p:nvSpPr>
          <p:cNvPr id="105" name="Google Shape;105;p2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(Religion,history, language, economy, government…)</a:t>
            </a:r>
            <a:endParaRPr/>
          </a:p>
          <a:p>
            <a:pPr indent="0" lvl="0" marL="0" rtl="0" algn="l">
              <a:spcBef>
                <a:spcPts val="1200"/>
              </a:spcBef>
              <a:spcAft>
                <a:spcPts val="0"/>
              </a:spcAft>
              <a:buNone/>
            </a:pPr>
            <a:r>
              <a:rPr lang="en"/>
              <a:t>List what you brainstorm: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2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Hinduism:  Ganesha and Natarajah</a:t>
            </a:r>
            <a:endParaRPr/>
          </a:p>
        </p:txBody>
      </p:sp>
      <p:sp>
        <p:nvSpPr>
          <p:cNvPr id="111" name="Google Shape;111;p2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12" name="Google Shape;112;p21"/>
          <p:cNvPicPr preferRelativeResize="0"/>
          <p:nvPr/>
        </p:nvPicPr>
        <p:blipFill>
          <a:blip r:embed="rId3">
            <a:alphaModFix/>
          </a:blip>
          <a:stretch>
            <a:fillRect/>
          </a:stretch>
        </p:blipFill>
        <p:spPr>
          <a:xfrm>
            <a:off x="4572000" y="1065551"/>
            <a:ext cx="3218800" cy="4023500"/>
          </a:xfrm>
          <a:prstGeom prst="rect">
            <a:avLst/>
          </a:prstGeom>
          <a:noFill/>
          <a:ln>
            <a:noFill/>
          </a:ln>
        </p:spPr>
      </p:pic>
      <p:pic>
        <p:nvPicPr>
          <p:cNvPr id="113" name="Google Shape;113;p21"/>
          <p:cNvPicPr preferRelativeResize="0"/>
          <p:nvPr/>
        </p:nvPicPr>
        <p:blipFill>
          <a:blip r:embed="rId4">
            <a:alphaModFix/>
          </a:blip>
          <a:stretch>
            <a:fillRect/>
          </a:stretch>
        </p:blipFill>
        <p:spPr>
          <a:xfrm>
            <a:off x="323700" y="1065550"/>
            <a:ext cx="3218799" cy="402350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